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1" r:id="rId4"/>
    <p:sldId id="267" r:id="rId5"/>
    <p:sldId id="279" r:id="rId6"/>
    <p:sldId id="268" r:id="rId7"/>
    <p:sldId id="280" r:id="rId8"/>
    <p:sldId id="269" r:id="rId9"/>
    <p:sldId id="281" r:id="rId10"/>
    <p:sldId id="278" r:id="rId11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73"/>
    <a:srgbClr val="993300"/>
    <a:srgbClr val="00AC4E"/>
    <a:srgbClr val="4CA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03" autoAdjust="0"/>
  </p:normalViewPr>
  <p:slideViewPr>
    <p:cSldViewPr>
      <p:cViewPr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629A-6BBE-4E6D-8BC2-696A96AB14A4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09B31-4179-4868-AA02-13EBB52A9F8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4017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E97E-0F39-4F24-BFF1-2AA8C7FDA604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B7F11-FCE5-4A89-AEDD-7510F49616C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390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840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719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1424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sz="1000" b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8186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6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890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890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B7F11-FCE5-4A89-AEDD-7510F49616CE}" type="slidenum">
              <a:rPr lang="es-PY" smtClean="0"/>
              <a:t>8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0839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5854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2178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89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6421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8425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074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37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136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8491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4536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0703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C6BE3-0842-4158-9B7F-9FF2F5E04A4F}" type="datetimeFigureOut">
              <a:rPr lang="es-PY" smtClean="0"/>
              <a:t>16/08/2016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3D2F-8B55-4BC3-8ED1-005255709EB4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2589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hyperlink" Target="http://www.dgeec.gov.py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4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12" Type="http://schemas.microsoft.com/office/2007/relationships/hdphoto" Target="../media/hdphoto1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7" b="45364"/>
          <a:stretch/>
        </p:blipFill>
        <p:spPr bwMode="auto">
          <a:xfrm>
            <a:off x="149601" y="4759584"/>
            <a:ext cx="8984770" cy="140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337394" y="1263946"/>
            <a:ext cx="8402783" cy="3101158"/>
            <a:chOff x="337394" y="404664"/>
            <a:chExt cx="8402783" cy="3101158"/>
          </a:xfrm>
        </p:grpSpPr>
        <p:pic>
          <p:nvPicPr>
            <p:cNvPr id="6" name="Picture 4" descr="C:\Users\rbazan.DGEEC0\Desktop\TAPA MASKOY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04664"/>
              <a:ext cx="1798900" cy="230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89352"/>
              <a:ext cx="1795115" cy="230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Users\rbazan.DGEEC0\Desktop\TAPA MATACO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7404">
              <a:off x="5259261" y="548680"/>
              <a:ext cx="1800000" cy="2309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7 Grupo"/>
            <p:cNvGrpSpPr/>
            <p:nvPr/>
          </p:nvGrpSpPr>
          <p:grpSpPr>
            <a:xfrm rot="1294184">
              <a:off x="6940177" y="1179506"/>
              <a:ext cx="1800000" cy="2326316"/>
              <a:chOff x="562784" y="195256"/>
              <a:chExt cx="3438800" cy="4476628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562784" y="260647"/>
                <a:ext cx="3438800" cy="4411237"/>
                <a:chOff x="-462456" y="37873"/>
                <a:chExt cx="3438800" cy="4411237"/>
              </a:xfrm>
            </p:grpSpPr>
            <p:pic>
              <p:nvPicPr>
                <p:cNvPr id="11" name="10 Imagen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sharpenSoften amount="25000"/>
                          </a14:imgEffect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456" y="37874"/>
                  <a:ext cx="3438800" cy="441123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2" name="11 Triángulo isósceles"/>
                <p:cNvSpPr/>
                <p:nvPr/>
              </p:nvSpPr>
              <p:spPr>
                <a:xfrm rot="10800000">
                  <a:off x="-197656" y="37873"/>
                  <a:ext cx="541897" cy="445547"/>
                </a:xfrm>
                <a:prstGeom prst="triangle">
                  <a:avLst/>
                </a:prstGeom>
                <a:solidFill>
                  <a:srgbClr val="00AC4E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Y"/>
                </a:p>
              </p:txBody>
            </p:sp>
          </p:grpSp>
          <p:sp>
            <p:nvSpPr>
              <p:cNvPr id="10" name="9 CuadroTexto"/>
              <p:cNvSpPr txBox="1"/>
              <p:nvPr/>
            </p:nvSpPr>
            <p:spPr>
              <a:xfrm>
                <a:off x="817449" y="195256"/>
                <a:ext cx="1800200" cy="50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s-PY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13169">
              <a:off x="337394" y="1196488"/>
              <a:ext cx="1798900" cy="230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8"/>
          <a:stretch/>
        </p:blipFill>
        <p:spPr bwMode="auto">
          <a:xfrm>
            <a:off x="-31067" y="-1420"/>
            <a:ext cx="9504363" cy="8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Título"/>
          <p:cNvSpPr>
            <a:spLocks noGrp="1"/>
          </p:cNvSpPr>
          <p:nvPr>
            <p:ph type="ctrTitle"/>
          </p:nvPr>
        </p:nvSpPr>
        <p:spPr>
          <a:xfrm>
            <a:off x="8793" y="1340768"/>
            <a:ext cx="9027703" cy="1512168"/>
          </a:xfrm>
        </p:spPr>
        <p:txBody>
          <a:bodyPr>
            <a:noAutofit/>
          </a:bodyPr>
          <a:lstStyle/>
          <a:p>
            <a:r>
              <a:rPr lang="es-PY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MUCHAS GRACIAS!</a:t>
            </a:r>
            <a:br>
              <a:rPr lang="es-PY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Y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Y" sz="24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www.dgeec.gov.py</a:t>
            </a:r>
            <a:r>
              <a:rPr lang="es-PY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Y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PY" sz="3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-35819" y="-27384"/>
            <a:ext cx="9504363" cy="6947358"/>
            <a:chOff x="-35819" y="-27384"/>
            <a:chExt cx="9504363" cy="6947358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298"/>
            <a:stretch/>
          </p:blipFill>
          <p:spPr bwMode="auto">
            <a:xfrm>
              <a:off x="-35819" y="1152"/>
              <a:ext cx="9504363" cy="87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36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496" y="-27384"/>
              <a:ext cx="257936" cy="6947358"/>
            </a:xfrm>
            <a:prstGeom prst="rect">
              <a:avLst/>
            </a:prstGeom>
          </p:spPr>
        </p:pic>
      </p:grpSp>
      <p:grpSp>
        <p:nvGrpSpPr>
          <p:cNvPr id="7" name="6 Grupo"/>
          <p:cNvGrpSpPr/>
          <p:nvPr/>
        </p:nvGrpSpPr>
        <p:grpSpPr>
          <a:xfrm>
            <a:off x="251520" y="3280170"/>
            <a:ext cx="8402783" cy="3101158"/>
            <a:chOff x="337394" y="404664"/>
            <a:chExt cx="8402783" cy="3101158"/>
          </a:xfrm>
        </p:grpSpPr>
        <p:pic>
          <p:nvPicPr>
            <p:cNvPr id="8" name="Picture 4" descr="C:\Users\rbazan.DGEEC0\Desktop\TAPA MASKOY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04664"/>
              <a:ext cx="1798900" cy="230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689352"/>
              <a:ext cx="1795115" cy="230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rbazan.DGEEC0\Desktop\TAPA MATACO.t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7404">
              <a:off x="5259261" y="548680"/>
              <a:ext cx="1800000" cy="2309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10 Grupo"/>
            <p:cNvGrpSpPr/>
            <p:nvPr/>
          </p:nvGrpSpPr>
          <p:grpSpPr>
            <a:xfrm rot="1294184">
              <a:off x="6940177" y="1179506"/>
              <a:ext cx="1800000" cy="2326316"/>
              <a:chOff x="562784" y="195256"/>
              <a:chExt cx="3438800" cy="4476628"/>
            </a:xfrm>
          </p:grpSpPr>
          <p:grpSp>
            <p:nvGrpSpPr>
              <p:cNvPr id="13" name="12 Grupo"/>
              <p:cNvGrpSpPr/>
              <p:nvPr/>
            </p:nvGrpSpPr>
            <p:grpSpPr>
              <a:xfrm>
                <a:off x="562784" y="260647"/>
                <a:ext cx="3438800" cy="4411237"/>
                <a:chOff x="-462456" y="37873"/>
                <a:chExt cx="3438800" cy="4411237"/>
              </a:xfrm>
            </p:grpSpPr>
            <p:pic>
              <p:nvPicPr>
                <p:cNvPr id="15" name="14 Imagen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25000"/>
                          </a14:imgEffect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456" y="37874"/>
                  <a:ext cx="3438800" cy="441123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6" name="15 Triángulo isósceles"/>
                <p:cNvSpPr/>
                <p:nvPr/>
              </p:nvSpPr>
              <p:spPr>
                <a:xfrm rot="10800000">
                  <a:off x="-197656" y="37873"/>
                  <a:ext cx="541897" cy="445547"/>
                </a:xfrm>
                <a:prstGeom prst="triangle">
                  <a:avLst/>
                </a:prstGeom>
                <a:solidFill>
                  <a:srgbClr val="00AC4E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Y"/>
                </a:p>
              </p:txBody>
            </p:sp>
          </p:grpSp>
          <p:sp>
            <p:nvSpPr>
              <p:cNvPr id="14" name="13 CuadroTexto"/>
              <p:cNvSpPr txBox="1"/>
              <p:nvPr/>
            </p:nvSpPr>
            <p:spPr>
              <a:xfrm>
                <a:off x="817449" y="195256"/>
                <a:ext cx="1800200" cy="50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Y" sz="11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s-PY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13169">
              <a:off x="337394" y="1196488"/>
              <a:ext cx="1798900" cy="2307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594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89" y="116632"/>
            <a:ext cx="1484389" cy="190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189267" y="2857466"/>
            <a:ext cx="6912768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Y" sz="1600" b="1" dirty="0" smtClean="0"/>
              <a:t>Tomo 1: Familia Guaicurú </a:t>
            </a:r>
            <a:r>
              <a:rPr lang="es-PY" sz="1600" dirty="0" smtClean="0"/>
              <a:t>. Conformada únicamente por el pueblo Qom.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Y" sz="1600" b="1" dirty="0"/>
              <a:t>Tomo 2</a:t>
            </a:r>
            <a:r>
              <a:rPr lang="es-PY" sz="1600" b="1" dirty="0" smtClean="0"/>
              <a:t>: Familia </a:t>
            </a:r>
            <a:r>
              <a:rPr lang="es-PY" sz="1600" b="1" dirty="0" err="1" smtClean="0"/>
              <a:t>Zamuco</a:t>
            </a:r>
            <a:r>
              <a:rPr lang="es-PY" sz="1600" dirty="0" smtClean="0"/>
              <a:t>, agrupa </a:t>
            </a:r>
            <a:r>
              <a:rPr lang="es-PY" sz="1600" dirty="0"/>
              <a:t>a los pueblos Ayoreo, </a:t>
            </a:r>
            <a:r>
              <a:rPr lang="es-PY" sz="1600" dirty="0" err="1"/>
              <a:t>Ybytoso</a:t>
            </a:r>
            <a:r>
              <a:rPr lang="es-PY" sz="1600" dirty="0"/>
              <a:t> y </a:t>
            </a:r>
            <a:r>
              <a:rPr lang="es-PY" sz="1600" dirty="0" err="1" smtClean="0"/>
              <a:t>Tomárãho</a:t>
            </a:r>
            <a:endParaRPr lang="es-PY" sz="1600" dirty="0" smtClean="0"/>
          </a:p>
          <a:p>
            <a:pPr marL="804863" indent="-804863" algn="just">
              <a:spcBef>
                <a:spcPts val="600"/>
              </a:spcBef>
              <a:spcAft>
                <a:spcPts val="600"/>
              </a:spcAft>
            </a:pPr>
            <a:r>
              <a:rPr lang="es-PY" sz="1600" b="1" dirty="0"/>
              <a:t>Tomo 3</a:t>
            </a:r>
            <a:r>
              <a:rPr lang="es-PY" sz="1600" b="1" dirty="0" smtClean="0"/>
              <a:t>: </a:t>
            </a:r>
            <a:r>
              <a:rPr lang="es-PY" sz="1600" b="1" dirty="0"/>
              <a:t>Familia Lengua </a:t>
            </a:r>
            <a:r>
              <a:rPr lang="es-PY" sz="1600" b="1" dirty="0" err="1" smtClean="0"/>
              <a:t>Maskoy</a:t>
            </a:r>
            <a:r>
              <a:rPr lang="es-PY" sz="1600" dirty="0" smtClean="0"/>
              <a:t>, aglutina </a:t>
            </a:r>
            <a:r>
              <a:rPr lang="es-PY" sz="1600" dirty="0"/>
              <a:t>a seis pueblos: </a:t>
            </a:r>
            <a:r>
              <a:rPr lang="es-PY" sz="1600" dirty="0" err="1"/>
              <a:t>Enlhet</a:t>
            </a:r>
            <a:r>
              <a:rPr lang="es-PY" sz="1600" dirty="0"/>
              <a:t> Norte, </a:t>
            </a:r>
            <a:r>
              <a:rPr lang="es-PY" sz="1600" dirty="0" err="1"/>
              <a:t>Enxet</a:t>
            </a:r>
            <a:r>
              <a:rPr lang="es-PY" sz="1600" dirty="0"/>
              <a:t> Sur, </a:t>
            </a:r>
            <a:r>
              <a:rPr lang="es-PY" sz="1600" dirty="0" err="1"/>
              <a:t>Angaité</a:t>
            </a:r>
            <a:r>
              <a:rPr lang="es-PY" sz="1600" dirty="0"/>
              <a:t>, </a:t>
            </a:r>
            <a:r>
              <a:rPr lang="es-PY" sz="1600" dirty="0" err="1"/>
              <a:t>Sanapaná</a:t>
            </a:r>
            <a:r>
              <a:rPr lang="es-PY" sz="1600" dirty="0"/>
              <a:t>, Toba </a:t>
            </a:r>
            <a:r>
              <a:rPr lang="es-PY" sz="1600" dirty="0" err="1"/>
              <a:t>Maskoy</a:t>
            </a:r>
            <a:r>
              <a:rPr lang="es-PY" sz="1600" dirty="0"/>
              <a:t> y </a:t>
            </a:r>
            <a:r>
              <a:rPr lang="es-PY" sz="1600" dirty="0" err="1" smtClean="0"/>
              <a:t>Guaná</a:t>
            </a:r>
            <a:r>
              <a:rPr lang="es-PY" sz="1600" dirty="0" smtClean="0"/>
              <a:t>.</a:t>
            </a:r>
          </a:p>
          <a:p>
            <a:pPr marL="804863" indent="-804863" algn="just">
              <a:spcBef>
                <a:spcPts val="600"/>
              </a:spcBef>
              <a:spcAft>
                <a:spcPts val="600"/>
              </a:spcAft>
            </a:pPr>
            <a:r>
              <a:rPr lang="es-PY" sz="1600" b="1" dirty="0"/>
              <a:t>Tomo 4</a:t>
            </a:r>
            <a:r>
              <a:rPr lang="es-PY" sz="1600" b="1" dirty="0" smtClean="0"/>
              <a:t>: Familia </a:t>
            </a:r>
            <a:r>
              <a:rPr lang="es-PY" sz="1600" b="1" dirty="0"/>
              <a:t>Mataco </a:t>
            </a:r>
            <a:r>
              <a:rPr lang="es-PY" sz="1600" b="1" dirty="0" err="1" smtClean="0"/>
              <a:t>Mataguayo</a:t>
            </a:r>
            <a:r>
              <a:rPr lang="es-PY" sz="1600" dirty="0" smtClean="0"/>
              <a:t>, integrada </a:t>
            </a:r>
            <a:r>
              <a:rPr lang="es-PY" sz="1600" dirty="0"/>
              <a:t>por los pueblos </a:t>
            </a:r>
            <a:r>
              <a:rPr lang="es-PY" sz="1600" dirty="0" err="1"/>
              <a:t>Nivaclé</a:t>
            </a:r>
            <a:r>
              <a:rPr lang="es-PY" sz="1600" dirty="0"/>
              <a:t>, </a:t>
            </a:r>
            <a:r>
              <a:rPr lang="es-PY" sz="1600" dirty="0" err="1"/>
              <a:t>Maká</a:t>
            </a:r>
            <a:r>
              <a:rPr lang="es-PY" sz="1600" dirty="0"/>
              <a:t> y </a:t>
            </a:r>
            <a:r>
              <a:rPr lang="es-PY" sz="1600" dirty="0" err="1"/>
              <a:t>Manjui</a:t>
            </a:r>
            <a:r>
              <a:rPr lang="es-PY" sz="1600" dirty="0" smtClean="0"/>
              <a:t>.</a:t>
            </a:r>
          </a:p>
          <a:p>
            <a:pPr marL="804863" indent="-804863" algn="just">
              <a:spcBef>
                <a:spcPts val="600"/>
              </a:spcBef>
              <a:spcAft>
                <a:spcPts val="600"/>
              </a:spcAft>
            </a:pPr>
            <a:r>
              <a:rPr lang="es-PY" sz="1600" b="1" dirty="0"/>
              <a:t>Tomo 5</a:t>
            </a:r>
            <a:r>
              <a:rPr lang="es-PY" sz="1600" b="1" dirty="0" smtClean="0"/>
              <a:t>: Familia Guaraní</a:t>
            </a:r>
            <a:r>
              <a:rPr lang="es-PY" sz="1600" dirty="0" smtClean="0"/>
              <a:t>, </a:t>
            </a:r>
            <a:r>
              <a:rPr lang="es-PY" sz="1600" dirty="0"/>
              <a:t>agrupa a seis pueblos, </a:t>
            </a:r>
            <a:r>
              <a:rPr lang="es-PY" sz="1600" dirty="0" err="1"/>
              <a:t>Mbyá</a:t>
            </a:r>
            <a:r>
              <a:rPr lang="es-PY" sz="1600" dirty="0"/>
              <a:t> Guaraní, </a:t>
            </a:r>
            <a:r>
              <a:rPr lang="es-PY" sz="1600" dirty="0" err="1"/>
              <a:t>Avá</a:t>
            </a:r>
            <a:r>
              <a:rPr lang="es-PY" sz="1600" dirty="0"/>
              <a:t> Guaraní, </a:t>
            </a:r>
            <a:r>
              <a:rPr lang="es-PY" sz="1600" dirty="0" err="1"/>
              <a:t>Aché</a:t>
            </a:r>
            <a:r>
              <a:rPr lang="es-PY" sz="1600" dirty="0"/>
              <a:t>, </a:t>
            </a:r>
            <a:r>
              <a:rPr lang="es-PY" sz="1600" dirty="0" err="1"/>
              <a:t>Paĩ</a:t>
            </a:r>
            <a:r>
              <a:rPr lang="es-PY" sz="1600" dirty="0"/>
              <a:t> </a:t>
            </a:r>
            <a:r>
              <a:rPr lang="es-PY" sz="1600" dirty="0" err="1"/>
              <a:t>Tavyterã</a:t>
            </a:r>
            <a:r>
              <a:rPr lang="es-PY" sz="1600" dirty="0"/>
              <a:t>, Guaraní </a:t>
            </a:r>
            <a:r>
              <a:rPr lang="es-PY" sz="1600" dirty="0" err="1"/>
              <a:t>Ñandéva</a:t>
            </a:r>
            <a:r>
              <a:rPr lang="es-PY" sz="1600" dirty="0"/>
              <a:t> y Guaraní </a:t>
            </a:r>
            <a:r>
              <a:rPr lang="es-PY" sz="1600" dirty="0" smtClean="0"/>
              <a:t>Occidental.</a:t>
            </a:r>
            <a:endParaRPr lang="es-PY" sz="1600" dirty="0"/>
          </a:p>
        </p:txBody>
      </p:sp>
      <p:sp>
        <p:nvSpPr>
          <p:cNvPr id="16" name="15 Rectángulo"/>
          <p:cNvSpPr/>
          <p:nvPr/>
        </p:nvSpPr>
        <p:spPr>
          <a:xfrm>
            <a:off x="179512" y="188640"/>
            <a:ext cx="6285066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PY" sz="2000" dirty="0" smtClean="0"/>
              <a:t>El </a:t>
            </a:r>
            <a:r>
              <a:rPr lang="es-PY" sz="2000" b="1" dirty="0"/>
              <a:t>Atlas de Comunidades de Pueblos Indígenas en Paraguay </a:t>
            </a:r>
            <a:r>
              <a:rPr lang="es-PY" sz="2000" b="1" dirty="0" smtClean="0"/>
              <a:t>2012</a:t>
            </a:r>
            <a:r>
              <a:rPr lang="es-PY" sz="2000" dirty="0" smtClean="0"/>
              <a:t> proporciona información </a:t>
            </a:r>
            <a:r>
              <a:rPr lang="es-PY" sz="2000" dirty="0"/>
              <a:t>sociodemográfica, económica y </a:t>
            </a:r>
            <a:r>
              <a:rPr lang="es-PY" sz="2000" dirty="0" smtClean="0"/>
              <a:t>cultural, contiene </a:t>
            </a:r>
            <a:r>
              <a:rPr lang="es-PY" sz="2000" dirty="0"/>
              <a:t>fichas con los principales indicadores y mapas de ubicación geográfica de cada comunidad, aldea o </a:t>
            </a:r>
            <a:r>
              <a:rPr lang="es-PY" sz="2000" dirty="0" smtClean="0"/>
              <a:t>barrio. </a:t>
            </a:r>
          </a:p>
          <a:p>
            <a:pPr algn="just"/>
            <a:endParaRPr lang="es-PY" sz="2000" dirty="0" smtClean="0"/>
          </a:p>
          <a:p>
            <a:pPr algn="just"/>
            <a:r>
              <a:rPr lang="es-PY" sz="2000" dirty="0" smtClean="0"/>
              <a:t>El atlas es un compendio de 5 tomos, uno por familia lingüística.</a:t>
            </a:r>
            <a:endParaRPr lang="es-PY" sz="20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1409906" cy="181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rbazan.DGEEC0\Desktop\TAPA MASKOY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440160" cy="184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rbazan.DGEEC0\Desktop\TAPA MATACO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01" y="3501008"/>
            <a:ext cx="1423087" cy="182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22 Grupo"/>
          <p:cNvGrpSpPr/>
          <p:nvPr/>
        </p:nvGrpSpPr>
        <p:grpSpPr>
          <a:xfrm>
            <a:off x="7236296" y="4653136"/>
            <a:ext cx="1519570" cy="1855652"/>
            <a:chOff x="562784" y="195256"/>
            <a:chExt cx="3438800" cy="4476628"/>
          </a:xfrm>
        </p:grpSpPr>
        <p:grpSp>
          <p:nvGrpSpPr>
            <p:cNvPr id="25" name="24 Grupo"/>
            <p:cNvGrpSpPr/>
            <p:nvPr/>
          </p:nvGrpSpPr>
          <p:grpSpPr>
            <a:xfrm>
              <a:off x="562784" y="260647"/>
              <a:ext cx="3438800" cy="4411237"/>
              <a:chOff x="-462456" y="37873"/>
              <a:chExt cx="3438800" cy="4411237"/>
            </a:xfrm>
          </p:grpSpPr>
          <p:pic>
            <p:nvPicPr>
              <p:cNvPr id="27" name="26 Imagen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2456" y="37874"/>
                <a:ext cx="3438800" cy="44112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8" name="27 Triángulo isósceles"/>
              <p:cNvSpPr/>
              <p:nvPr/>
            </p:nvSpPr>
            <p:spPr>
              <a:xfrm rot="10800000">
                <a:off x="-197656" y="37873"/>
                <a:ext cx="541897" cy="445547"/>
              </a:xfrm>
              <a:prstGeom prst="triangle">
                <a:avLst/>
              </a:prstGeom>
              <a:solidFill>
                <a:srgbClr val="00AC4E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  <p:sp>
          <p:nvSpPr>
            <p:cNvPr id="26" name="25 CuadroTexto"/>
            <p:cNvSpPr txBox="1"/>
            <p:nvPr/>
          </p:nvSpPr>
          <p:spPr>
            <a:xfrm>
              <a:off x="817449" y="195256"/>
              <a:ext cx="1800200" cy="5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s-PY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6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539552" y="404664"/>
            <a:ext cx="8136904" cy="5845487"/>
            <a:chOff x="323528" y="322318"/>
            <a:chExt cx="8567486" cy="6071849"/>
          </a:xfrm>
        </p:grpSpPr>
        <p:sp>
          <p:nvSpPr>
            <p:cNvPr id="5" name="4 CuadroTexto"/>
            <p:cNvSpPr txBox="1"/>
            <p:nvPr/>
          </p:nvSpPr>
          <p:spPr>
            <a:xfrm>
              <a:off x="323528" y="322318"/>
              <a:ext cx="4051006" cy="307777"/>
            </a:xfrm>
            <a:prstGeom prst="rect">
              <a:avLst/>
            </a:prstGeom>
            <a:solidFill>
              <a:srgbClr val="F9B0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 smtClean="0"/>
                <a:t>Ficha con principales indicadores</a:t>
              </a:r>
              <a:endParaRPr lang="es-PY" sz="14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840008" y="322962"/>
              <a:ext cx="4051006" cy="307777"/>
            </a:xfrm>
            <a:prstGeom prst="rect">
              <a:avLst/>
            </a:prstGeom>
            <a:solidFill>
              <a:srgbClr val="F9B0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1400" b="1" dirty="0" smtClean="0"/>
                <a:t>Cartografía actualizada</a:t>
              </a:r>
              <a:endParaRPr lang="es-PY" sz="1400" b="1" dirty="0"/>
            </a:p>
          </p:txBody>
        </p:sp>
        <p:grpSp>
          <p:nvGrpSpPr>
            <p:cNvPr id="6" name="5 Grupo"/>
            <p:cNvGrpSpPr/>
            <p:nvPr/>
          </p:nvGrpSpPr>
          <p:grpSpPr>
            <a:xfrm>
              <a:off x="323528" y="620688"/>
              <a:ext cx="8567486" cy="5773479"/>
              <a:chOff x="323528" y="620688"/>
              <a:chExt cx="8567486" cy="5773479"/>
            </a:xfrm>
          </p:grpSpPr>
          <p:pic>
            <p:nvPicPr>
              <p:cNvPr id="1026" name="Picture 2" descr="C:\Users\rbazan.DGEEC0\Desktop\30 y 31 de Guicuru ficha y mapa2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73" t="6244" r="10636" b="6534"/>
              <a:stretch/>
            </p:blipFill>
            <p:spPr bwMode="auto">
              <a:xfrm>
                <a:off x="4840008" y="620688"/>
                <a:ext cx="4051006" cy="57734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C:\Users\rbazan.DGEEC0\Desktop\30 y 31 de Guicuru ficha y mapa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68" t="6841" r="9446" b="5532"/>
              <a:stretch/>
            </p:blipFill>
            <p:spPr bwMode="auto">
              <a:xfrm>
                <a:off x="323528" y="620688"/>
                <a:ext cx="4051006" cy="577347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6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6" y="-27384"/>
            <a:ext cx="257936" cy="69473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3568" y="1268760"/>
            <a:ext cx="78629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De </a:t>
            </a:r>
            <a:r>
              <a:rPr lang="es-PY" dirty="0"/>
              <a:t>acuerdo </a:t>
            </a:r>
            <a:r>
              <a:rPr lang="es-PY" dirty="0" smtClean="0"/>
              <a:t>al III Censo Nacional de Población y Viviendas para Pueblos Indígenas 2012</a:t>
            </a:r>
            <a:r>
              <a:rPr lang="es-PY" dirty="0"/>
              <a:t>, existen en el Paraguay </a:t>
            </a:r>
            <a:r>
              <a:rPr lang="es-PY" sz="2000" b="1" dirty="0"/>
              <a:t>117.150</a:t>
            </a:r>
            <a:r>
              <a:rPr lang="es-PY" sz="2000" dirty="0"/>
              <a:t> </a:t>
            </a:r>
            <a:r>
              <a:rPr lang="es-PY" dirty="0" smtClean="0"/>
              <a:t>indígenas.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/>
              <a:t>La estructura poblacional indígena por sexo presenta una leve diferencia entre varones y mujeres (51,7% vs. 48,3</a:t>
            </a:r>
            <a:r>
              <a:rPr lang="es-PY" dirty="0" smtClean="0"/>
              <a:t>%).</a:t>
            </a:r>
            <a:endParaRPr lang="es-PY" dirty="0"/>
          </a:p>
        </p:txBody>
      </p:sp>
      <p:sp>
        <p:nvSpPr>
          <p:cNvPr id="5" name="4 Rectángulo"/>
          <p:cNvSpPr/>
          <p:nvPr/>
        </p:nvSpPr>
        <p:spPr>
          <a:xfrm>
            <a:off x="827584" y="32670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Caracterización general de las comunidades indígenas</a:t>
            </a:r>
            <a:endParaRPr lang="es-PY" dirty="0"/>
          </a:p>
        </p:txBody>
      </p:sp>
      <p:pic>
        <p:nvPicPr>
          <p:cNvPr id="9" name="Picture 2" descr="C:\Censo Nacional para Pueblos Indígenas\2012\Actividades Preparatorias\fotos\Nueva carpeta\IMG_03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4493955" cy="3655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467544" y="1684323"/>
            <a:ext cx="7923118" cy="4337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PY" sz="2600" dirty="0"/>
          </a:p>
        </p:txBody>
      </p:sp>
      <p:sp>
        <p:nvSpPr>
          <p:cNvPr id="26" name="25 Rectángulo"/>
          <p:cNvSpPr/>
          <p:nvPr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02" y="2444724"/>
            <a:ext cx="5560377" cy="28169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03" y="6097860"/>
            <a:ext cx="48291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10871" y="2401138"/>
            <a:ext cx="33478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Según </a:t>
            </a:r>
            <a:r>
              <a:rPr lang="es-PY" dirty="0"/>
              <a:t>el grupo lingüístico, la mayor cantidad de comunidades pertenece a la familia </a:t>
            </a:r>
            <a:r>
              <a:rPr lang="es-PY" dirty="0" smtClean="0"/>
              <a:t>Guaraní (371 </a:t>
            </a:r>
            <a:r>
              <a:rPr lang="es-PY" dirty="0"/>
              <a:t>comunidades), seguida por las familias Lengua Maskoy (50 comunidades), </a:t>
            </a:r>
            <a:r>
              <a:rPr lang="es-PY" dirty="0" smtClean="0"/>
              <a:t>Zamuco (34 </a:t>
            </a:r>
            <a:r>
              <a:rPr lang="es-PY" dirty="0"/>
              <a:t>comunidades), Mataco Mataguayo (27 comunidades) y Guaicurú (11 comunidades</a:t>
            </a:r>
            <a:r>
              <a:rPr lang="es-PY" dirty="0" smtClean="0"/>
              <a:t>).</a:t>
            </a:r>
            <a:endParaRPr lang="es-PY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/>
              <a:t>Los pueblos Mbyá Guaraní (170), Avá Guaraní (124), Paĩ Tavyterã (61) reúnen el </a:t>
            </a:r>
            <a:r>
              <a:rPr lang="es-PY" dirty="0" smtClean="0"/>
              <a:t>mayor número </a:t>
            </a:r>
            <a:r>
              <a:rPr lang="es-PY" dirty="0"/>
              <a:t>de comunidades</a:t>
            </a:r>
            <a:r>
              <a:rPr lang="es-PY" dirty="0" smtClean="0"/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0871" y="1007214"/>
            <a:ext cx="89015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La población indígena en el Paraguay está conformada por cinco familias lingüísticas que agrupan a los 19 pueblos existentes.</a:t>
            </a:r>
            <a:endParaRPr lang="es-PY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En el </a:t>
            </a:r>
            <a:r>
              <a:rPr lang="es-PY" dirty="0"/>
              <a:t>Paraguay existen 493 comunidades y 218 aldeas o barrios indígenas, </a:t>
            </a:r>
            <a:r>
              <a:rPr lang="es-PY" dirty="0" smtClean="0"/>
              <a:t>que totalizan </a:t>
            </a:r>
            <a:r>
              <a:rPr lang="es-PY" dirty="0"/>
              <a:t>711 comunidades, aldeas o </a:t>
            </a:r>
            <a:r>
              <a:rPr lang="es-PY" dirty="0" smtClean="0"/>
              <a:t>barrios</a:t>
            </a:r>
            <a:r>
              <a:rPr lang="es-PY" dirty="0"/>
              <a:t>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27584" y="326702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Caracterización general de las comunidades indígenas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6822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6" y="-27384"/>
            <a:ext cx="257936" cy="694735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79512" y="1363373"/>
            <a:ext cx="48960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Las comunidades indígenas están ubicadas </a:t>
            </a:r>
            <a:r>
              <a:rPr lang="es-PY" dirty="0"/>
              <a:t>en 13 departamentos del </a:t>
            </a:r>
            <a:r>
              <a:rPr lang="es-PY" dirty="0" smtClean="0"/>
              <a:t>país </a:t>
            </a:r>
            <a:r>
              <a:rPr lang="es-PY" dirty="0"/>
              <a:t>y en Asunción.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La </a:t>
            </a:r>
            <a:r>
              <a:rPr lang="es-PY" dirty="0"/>
              <a:t>distribución territorial de las comunidades indígenas </a:t>
            </a:r>
            <a:r>
              <a:rPr lang="es-PY" dirty="0" smtClean="0"/>
              <a:t>por </a:t>
            </a:r>
            <a:r>
              <a:rPr lang="es-PY" dirty="0"/>
              <a:t>región </a:t>
            </a:r>
            <a:r>
              <a:rPr lang="es-PY" dirty="0" smtClean="0"/>
              <a:t>está </a:t>
            </a:r>
            <a:r>
              <a:rPr lang="es-PY" dirty="0"/>
              <a:t>dada de la </a:t>
            </a:r>
            <a:r>
              <a:rPr lang="es-PY" dirty="0" smtClean="0"/>
              <a:t>siguiente manera</a:t>
            </a:r>
            <a:r>
              <a:rPr lang="es-PY" dirty="0"/>
              <a:t>, 371 comunidades y 45 barrios en la región Oriental y 122 comunidades y </a:t>
            </a:r>
            <a:r>
              <a:rPr lang="es-PY" dirty="0" smtClean="0"/>
              <a:t>173 aldeas </a:t>
            </a:r>
            <a:r>
              <a:rPr lang="es-PY" dirty="0"/>
              <a:t>están asentadas en la región Occidental o Chaco</a:t>
            </a:r>
            <a:r>
              <a:rPr lang="es-PY" dirty="0" smtClean="0"/>
              <a:t>.</a:t>
            </a:r>
            <a:endParaRPr lang="es-PY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/>
              <a:t>Los departamentos que suman la mayor cantidad de comunidades son Canindeyú (106</a:t>
            </a:r>
            <a:r>
              <a:rPr lang="es-PY" dirty="0" smtClean="0"/>
              <a:t>), Caaguazú </a:t>
            </a:r>
            <a:r>
              <a:rPr lang="es-PY" dirty="0"/>
              <a:t>(59), Presidente Hayes (50) y Boquerón (46</a:t>
            </a:r>
            <a:r>
              <a:rPr lang="es-PY" dirty="0" smtClean="0"/>
              <a:t>).</a:t>
            </a:r>
            <a:endParaRPr lang="es-PY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/>
              <a:t>En el área urbana están ubicadas 15 comunidades, 12 aldeas o barrios, en el área rural </a:t>
            </a:r>
            <a:r>
              <a:rPr lang="es-PY" dirty="0" smtClean="0"/>
              <a:t>478 comunidades </a:t>
            </a:r>
            <a:r>
              <a:rPr lang="es-PY" dirty="0"/>
              <a:t>y 206 aldeas o barrios</a:t>
            </a:r>
            <a:r>
              <a:rPr lang="es-PY" dirty="0" smtClean="0"/>
              <a:t>.</a:t>
            </a:r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9940"/>
            <a:ext cx="3816424" cy="509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40016" y="255600"/>
            <a:ext cx="835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Distribución </a:t>
            </a:r>
            <a:r>
              <a:rPr lang="es-PY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territorial </a:t>
            </a:r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PY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comunidades </a:t>
            </a:r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indígenas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4017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6" y="-27384"/>
            <a:ext cx="257936" cy="694735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40016" y="255600"/>
            <a:ext cx="748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Situación </a:t>
            </a:r>
            <a:r>
              <a:rPr lang="es-PY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s-PY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comunidades indígenas </a:t>
            </a:r>
            <a:endParaRPr lang="es-PY" sz="2400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2" y="1124744"/>
            <a:ext cx="3003171" cy="25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07904" y="1412776"/>
            <a:ext cx="5112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425 </a:t>
            </a:r>
            <a:r>
              <a:rPr lang="es-PY" dirty="0"/>
              <a:t>comunidades </a:t>
            </a:r>
            <a:r>
              <a:rPr lang="es-PY" dirty="0" smtClean="0"/>
              <a:t>tienen personería </a:t>
            </a:r>
            <a:r>
              <a:rPr lang="es-PY" dirty="0"/>
              <a:t>jurídica y 68 no cuentan con este reconocimiento legal fundamental para </a:t>
            </a:r>
            <a:r>
              <a:rPr lang="es-PY" dirty="0" smtClean="0"/>
              <a:t>los pueblos </a:t>
            </a:r>
            <a:r>
              <a:rPr lang="es-PY" dirty="0"/>
              <a:t>indígenas, especialmente para tramitar el aseguramiento y titularidad de la </a:t>
            </a:r>
            <a:r>
              <a:rPr lang="es-PY" dirty="0" smtClean="0"/>
              <a:t>tierra a </a:t>
            </a:r>
            <a:r>
              <a:rPr lang="es-PY" dirty="0"/>
              <a:t>nombre de la comunidad. </a:t>
            </a:r>
            <a:endParaRPr lang="es-PY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95536" y="4449413"/>
            <a:ext cx="2231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PY" dirty="0" smtClean="0"/>
              <a:t>357 </a:t>
            </a:r>
            <a:r>
              <a:rPr lang="es-PY" dirty="0"/>
              <a:t>comunidades </a:t>
            </a:r>
            <a:r>
              <a:rPr lang="es-PY" dirty="0" smtClean="0"/>
              <a:t>censadas cuentan </a:t>
            </a:r>
            <a:r>
              <a:rPr lang="es-PY" dirty="0"/>
              <a:t>con tierra </a:t>
            </a:r>
            <a:r>
              <a:rPr lang="es-PY" dirty="0" smtClean="0"/>
              <a:t>propia (72,4%), </a:t>
            </a:r>
            <a:r>
              <a:rPr lang="es-PY" dirty="0"/>
              <a:t>de las cuales 343 poseen el título a nombre de la comunidad.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51" y="4202792"/>
            <a:ext cx="6156373" cy="252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5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6" y="-27384"/>
            <a:ext cx="257936" cy="694735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3528" y="116632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Y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Cantidad de hectáreas de tierra </a:t>
            </a:r>
            <a:r>
              <a:rPr lang="es-PY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titulada y </a:t>
            </a:r>
            <a:r>
              <a:rPr lang="es-PY" sz="24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monte de las comunidades indígenas</a:t>
            </a:r>
            <a:endParaRPr lang="es-PY" sz="2400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PY" dirty="0"/>
          </a:p>
          <a:p>
            <a:pPr algn="just"/>
            <a:endParaRPr lang="es-PY" dirty="0" smtClean="0"/>
          </a:p>
          <a:p>
            <a:pPr algn="just"/>
            <a:endParaRPr lang="es-PY" dirty="0"/>
          </a:p>
          <a:p>
            <a:pPr algn="just"/>
            <a:endParaRPr lang="es-PY" dirty="0" smtClean="0"/>
          </a:p>
          <a:p>
            <a:pPr algn="just"/>
            <a:endParaRPr lang="es-PY" dirty="0"/>
          </a:p>
          <a:p>
            <a:pPr algn="just"/>
            <a:endParaRPr lang="es-PY" dirty="0" smtClean="0"/>
          </a:p>
          <a:p>
            <a:pPr algn="just"/>
            <a:endParaRPr lang="es-PY" dirty="0" smtClean="0"/>
          </a:p>
          <a:p>
            <a:pPr algn="just"/>
            <a:endParaRPr lang="es-PY" dirty="0" smtClean="0"/>
          </a:p>
          <a:p>
            <a:pPr algn="just"/>
            <a:endParaRPr lang="es-PY" dirty="0" smtClean="0"/>
          </a:p>
          <a:p>
            <a:pPr marL="285750" indent="-285750" algn="just" defTabSz="846138">
              <a:buFont typeface="Wingdings" panose="05000000000000000000" pitchFamily="2" charset="2"/>
              <a:buChar char="§"/>
            </a:pPr>
            <a:r>
              <a:rPr lang="es-PY" sz="2000" dirty="0" smtClean="0"/>
              <a:t>El </a:t>
            </a:r>
            <a:r>
              <a:rPr lang="es-PY" sz="2000" dirty="0"/>
              <a:t>Censo Nacional para Pueblos Indígenas 2012 </a:t>
            </a:r>
            <a:r>
              <a:rPr lang="es-PY" sz="2000" dirty="0" smtClean="0"/>
              <a:t>dio a conocer la </a:t>
            </a:r>
            <a:r>
              <a:rPr lang="es-PY" sz="2000" dirty="0"/>
              <a:t>situación de tenencia de tierra de las comunidades </a:t>
            </a:r>
            <a:r>
              <a:rPr lang="es-PY" sz="2000" dirty="0" smtClean="0"/>
              <a:t>indígenas. </a:t>
            </a:r>
          </a:p>
          <a:p>
            <a:pPr marL="285750" indent="-285750" algn="just" defTabSz="846138">
              <a:buFont typeface="Wingdings" panose="05000000000000000000" pitchFamily="2" charset="2"/>
              <a:buChar char="§"/>
            </a:pPr>
            <a:r>
              <a:rPr lang="es-PY" sz="2000" dirty="0" smtClean="0"/>
              <a:t>En </a:t>
            </a:r>
            <a:r>
              <a:rPr lang="es-PY" sz="2000" dirty="0"/>
              <a:t>la región Oriental, las comunidades indígenas poseen 276.889 hectáreas de tierra </a:t>
            </a:r>
            <a:r>
              <a:rPr lang="es-PY" sz="2000" dirty="0" smtClean="0"/>
              <a:t>y 141.054 </a:t>
            </a:r>
            <a:r>
              <a:rPr lang="es-PY" sz="2000" dirty="0"/>
              <a:t>hectáreas con </a:t>
            </a:r>
            <a:r>
              <a:rPr lang="es-PY" sz="2000" dirty="0" smtClean="0"/>
              <a:t>monte (51%).</a:t>
            </a:r>
          </a:p>
          <a:p>
            <a:pPr marL="285750" indent="-285750" algn="just" defTabSz="846138">
              <a:buFont typeface="Wingdings" panose="05000000000000000000" pitchFamily="2" charset="2"/>
              <a:buChar char="§"/>
            </a:pPr>
            <a:r>
              <a:rPr lang="es-PY" sz="2000" dirty="0" smtClean="0"/>
              <a:t>En </a:t>
            </a:r>
            <a:r>
              <a:rPr lang="es-PY" sz="2000" dirty="0"/>
              <a:t>la región Occidental </a:t>
            </a:r>
            <a:r>
              <a:rPr lang="es-PY" sz="2000" dirty="0" smtClean="0"/>
              <a:t>totalizan 687.064 </a:t>
            </a:r>
            <a:r>
              <a:rPr lang="es-PY" sz="2000" dirty="0"/>
              <a:t>hectáreas de tierra </a:t>
            </a:r>
            <a:r>
              <a:rPr lang="es-PY" sz="2000" dirty="0" smtClean="0"/>
              <a:t>titulada a </a:t>
            </a:r>
            <a:r>
              <a:rPr lang="es-PY" sz="2000" dirty="0"/>
              <a:t>nombre de las comunidades, de las cuales 489.875 hectáreas de </a:t>
            </a:r>
            <a:r>
              <a:rPr lang="es-PY" sz="2000" dirty="0" smtClean="0"/>
              <a:t>monte (71%).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Y" dirty="0"/>
          </a:p>
        </p:txBody>
      </p:sp>
      <p:pic>
        <p:nvPicPr>
          <p:cNvPr id="3" name="2 Imagen" descr="Familia Lingüística Guaicuru FINAL PDF (12.01.16)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7" t="65616" r="33284" b="19620"/>
          <a:stretch/>
        </p:blipFill>
        <p:spPr>
          <a:xfrm>
            <a:off x="1475656" y="1052736"/>
            <a:ext cx="6453534" cy="194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07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609322" y="1412776"/>
            <a:ext cx="7923118" cy="43377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PY" sz="2600" b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332656"/>
            <a:ext cx="82809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buClr>
                <a:schemeClr val="accent3"/>
              </a:buClr>
            </a:pPr>
            <a:r>
              <a:rPr lang="es-PY" sz="28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Publicaciones anteriores</a:t>
            </a:r>
            <a:endParaRPr lang="es-PY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 smtClean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buClr>
                <a:schemeClr val="accent3"/>
              </a:buClr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lvl="0" indent="-342900" algn="just">
              <a:buClr>
                <a:schemeClr val="accent3"/>
              </a:buClr>
              <a:buFont typeface="Wingdings" panose="05000000000000000000" pitchFamily="2" charset="2"/>
              <a:buChar char="§"/>
            </a:pPr>
            <a:endParaRPr lang="es-PY" sz="19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buClr>
                <a:schemeClr val="accent3"/>
              </a:buClr>
            </a:pPr>
            <a:endParaRPr lang="es-PY" sz="19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buClr>
                <a:schemeClr val="accent3"/>
              </a:buClr>
            </a:pPr>
            <a:endParaRPr lang="es-PY" sz="12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9036496" y="0"/>
            <a:ext cx="10750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" t="6520" r="2930" b="13200"/>
          <a:stretch/>
        </p:blipFill>
        <p:spPr bwMode="auto">
          <a:xfrm>
            <a:off x="91064" y="1556791"/>
            <a:ext cx="9017440" cy="459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598</Words>
  <Application>Microsoft Office PowerPoint</Application>
  <PresentationFormat>Presentación en pantalla (4:3)</PresentationFormat>
  <Paragraphs>67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GRACIAS!  www.dgeec.gov.py </vt:lpstr>
    </vt:vector>
  </TitlesOfParts>
  <Manager>Rosalba Bazán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Rosalba Bazán</dc:creator>
  <cp:keywords>Atlas de comunidades indígenas en Paraguay</cp:keywords>
  <dc:description>dgeec</dc:description>
  <cp:lastModifiedBy>Hector Lopez</cp:lastModifiedBy>
  <cp:revision>93</cp:revision>
  <dcterms:created xsi:type="dcterms:W3CDTF">2015-11-10T17:10:37Z</dcterms:created>
  <dcterms:modified xsi:type="dcterms:W3CDTF">2016-08-16T15:20:47Z</dcterms:modified>
  <cp:contentStatus>final</cp:contentStatus>
</cp:coreProperties>
</file>